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Helvetica Neue"/>
      <p:regular r:id="rId39"/>
      <p:bold r:id="rId40"/>
      <p:italic r:id="rId41"/>
      <p:boldItalic r:id="rId42"/>
    </p:embeddedFont>
    <p:embeddedFont>
      <p:font typeface="Helvetica Neue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jRy4tdkmXc/ZIasZQs9Y63nXeJ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Italic.fntdata"/><Relationship Id="rId41" Type="http://schemas.openxmlformats.org/officeDocument/2006/relationships/font" Target="fonts/HelveticaNeue-italic.fntdata"/><Relationship Id="rId22" Type="http://schemas.openxmlformats.org/officeDocument/2006/relationships/font" Target="fonts/RobotoSlab-bold.fntdata"/><Relationship Id="rId44" Type="http://schemas.openxmlformats.org/officeDocument/2006/relationships/font" Target="fonts/HelveticaNeueLight-bold.fntdata"/><Relationship Id="rId21" Type="http://schemas.openxmlformats.org/officeDocument/2006/relationships/font" Target="fonts/RobotoSlab-regular.fntdata"/><Relationship Id="rId43" Type="http://schemas.openxmlformats.org/officeDocument/2006/relationships/font" Target="fonts/HelveticaNeueLight-regular.fntdata"/><Relationship Id="rId24" Type="http://schemas.openxmlformats.org/officeDocument/2006/relationships/font" Target="fonts/Roboto-bold.fntdata"/><Relationship Id="rId46" Type="http://schemas.openxmlformats.org/officeDocument/2006/relationships/font" Target="fonts/HelveticaNeueLight-boldItalic.fntdata"/><Relationship Id="rId23" Type="http://schemas.openxmlformats.org/officeDocument/2006/relationships/font" Target="fonts/Roboto-regular.fntdata"/><Relationship Id="rId45" Type="http://schemas.openxmlformats.org/officeDocument/2006/relationships/font" Target="fonts/HelveticaNeueLigh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47" Type="http://customschemas.google.com/relationships/presentationmetadata" Target="meta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Medium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-regular.fntdata"/><Relationship Id="rId16" Type="http://schemas.openxmlformats.org/officeDocument/2006/relationships/slide" Target="slides/slide10.xml"/><Relationship Id="rId38" Type="http://schemas.openxmlformats.org/officeDocument/2006/relationships/font" Target="fonts/Montserrat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4a19570a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1c4a19570a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c4a19570a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c4a19570a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c4a19570a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c4a19570a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c4a19570a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1c4a19570a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c4a19570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c4a19570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4a19570a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1c4a19570a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4a19570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c4a19570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c4a19570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c4a19570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4a19570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c4a19570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0.jpg"/><Relationship Id="rId5" Type="http://schemas.openxmlformats.org/officeDocument/2006/relationships/image" Target="../media/image3.jpg"/><Relationship Id="rId6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hyperlink" Target="https://scikit-learn.org/stable/modules/generated/sklearn.preprocessing.PowerTransformer.html#sklearn.preprocessing.PowerTransformer" TargetMode="External"/><Relationship Id="rId5" Type="http://schemas.openxmlformats.org/officeDocument/2006/relationships/image" Target="../media/image3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3.gif"/><Relationship Id="rId5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Cleaning numerical columns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c4a19570a3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RANSFORMERS: YEOH-JOHNSON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1c4a19570a3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1c4a19570a3_0_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the previous transformations can only be applied if the ALL the values of the column can only be positive.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an improved version of the Box-Cox transformation is the Yeoh-Johnson: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transformation is available on </a:t>
            </a: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sklearn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g1c4a19570a3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5550" y="3188438"/>
            <a:ext cx="318135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c4a19570a3_0_3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RANSFORMERS: EFFECT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1c4a19570a3_0_3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1c4a19570a3_0_3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Those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transformations, transform the distribution of the column making it more gaussian-like.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it will help to deal with most of the potential values of the column (except outliers).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4a19570a3_0_4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SCALERS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1c4a19570a3_0_4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1c4a19570a3_0_4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purpose of scalers is to have all the column values in the same range and units.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don’t change the shape of the distribution.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displace the distribution or change the min and max values.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StandardScaler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MinMaxScaler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c4a19570a3_0_5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FINAL NOTE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g1c4a19570a3_0_5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1c4a19570a3_0_5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Transformers and scalers can be used one after the other.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However, the order matters.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Imputing missing values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Dealing with outliers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Continuous vs discrete.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Transformers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Scalers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DEALING WITH OUTLIERS: STRATEGIES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of ML models can’t handle extreme values (outliers) because they are too infrequent and therefore the model doesn’t have enough samples to make a correct prediction based on them.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be: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Uni-dimensional (outliers in one single column)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Multi-dimensional (outliers in multiple columns)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spot them using Box-plots or Isolation forests (advanced topic)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several strategies to handle them: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 them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Replace them by another value (the value of the nearest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whisker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4a19570a3_0_4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HANDLING MISSING VALUES: STRATEGIES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1c4a19570a3_0_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1c4a19570a3_0_4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of ML models can’t handle missing values. Therefore we need to either: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Remove them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Replace them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Mean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Median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Other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4a19570a3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HANDLING MISSING VALUES: REMOVE THEM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1c4a19570a3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1c4a19570a3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we want to remove them, we can remove the: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row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column 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that contain missing values. 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However, if we remove: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all the rows containing missing values, we can reduce a lot the size of our dataframe. </a:t>
            </a:r>
            <a:endParaRPr sz="16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○"/>
            </a:pPr>
            <a:r>
              <a:rPr lang="en" sz="16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we remove the column that contains the missing values we can lose relevant data.</a:t>
            </a:r>
            <a:endParaRPr sz="14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4a19570a3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HANDLING MISSING VALUES: REPLACE/IMPUTE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1c4a19570a3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1c4a19570a3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we replace the missing values, we need to decide how: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data from the same column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data from the same row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Using data from the same column: we replace the missing value with the mean, median, mode of the column. This is quick but: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can’t make sense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distort the distribution of the column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c4a19570a3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VS DISCRETE COLUMNS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1c4a19570a3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1c4a19570a3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Numerical columns can be further classified into: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Continuous (can take any real value)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Discrete (can only take integer values: ie grade)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Sometimes is not so easy to discriminate between them, in those cases, the number of unique values, can help.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RANSFORMERS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we train a ML model, we use values from multiple columns.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column will have a different sampling distribution of values: flat, skewed,...etc.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we train a model, columns with skewed distributions will be problematic because the model will only “see” a subset of the possible values. Therefore, it will not make good predictions when we use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infrequent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values.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minimize this problem, we can apply a transformation to the column.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4a19570a3_0_1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RANSFORMERS: POWER AND BOX-COX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1c4a19570a3_0_1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1c4a19570a3_0_18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easiest way to transform the positive values of a column if by powering the values, ie: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lambda can be ½, 2,...etc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improved transformation is called Box-Cox transformation.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0" name="Google Shape;280;g1c4a19570a3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475" y="2228850"/>
            <a:ext cx="1019225" cy="3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c4a19570a3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400" y="3733900"/>
            <a:ext cx="2494525" cy="6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